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8"/>
  </p:notesMasterIdLst>
  <p:sldIdLst>
    <p:sldId id="256" r:id="rId2"/>
    <p:sldId id="302" r:id="rId3"/>
    <p:sldId id="303" r:id="rId4"/>
    <p:sldId id="257" r:id="rId5"/>
    <p:sldId id="258" r:id="rId6"/>
    <p:sldId id="306" r:id="rId7"/>
    <p:sldId id="331" r:id="rId8"/>
    <p:sldId id="332" r:id="rId9"/>
    <p:sldId id="333" r:id="rId10"/>
    <p:sldId id="334" r:id="rId11"/>
    <p:sldId id="335" r:id="rId12"/>
    <p:sldId id="343" r:id="rId13"/>
    <p:sldId id="310" r:id="rId14"/>
    <p:sldId id="322" r:id="rId15"/>
    <p:sldId id="323" r:id="rId16"/>
    <p:sldId id="344" r:id="rId17"/>
    <p:sldId id="339" r:id="rId18"/>
    <p:sldId id="345" r:id="rId19"/>
    <p:sldId id="340" r:id="rId20"/>
    <p:sldId id="342" r:id="rId21"/>
    <p:sldId id="346" r:id="rId22"/>
    <p:sldId id="347" r:id="rId23"/>
    <p:sldId id="349" r:id="rId24"/>
    <p:sldId id="350" r:id="rId25"/>
    <p:sldId id="351" r:id="rId26"/>
    <p:sldId id="34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92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>
                <a:solidFill>
                  <a:schemeClr val="bg1"/>
                </a:solidFill>
              </a:rPr>
              <a:t>% children poor and deprived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Sheet4!$D$2</c:f>
              <c:strCache>
                <c:ptCount val="1"/>
                <c:pt idx="0">
                  <c:v>Poor and deprived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Sheet4!$C$3:$C$32</c:f>
              <c:strCache>
                <c:ptCount val="30"/>
                <c:pt idx="0">
                  <c:v>IS</c:v>
                </c:pt>
                <c:pt idx="1">
                  <c:v>SE</c:v>
                </c:pt>
                <c:pt idx="2">
                  <c:v>DK</c:v>
                </c:pt>
                <c:pt idx="3">
                  <c:v>FI</c:v>
                </c:pt>
                <c:pt idx="4">
                  <c:v>NO</c:v>
                </c:pt>
                <c:pt idx="5">
                  <c:v>NL</c:v>
                </c:pt>
                <c:pt idx="6">
                  <c:v>SI</c:v>
                </c:pt>
                <c:pt idx="7">
                  <c:v>IE</c:v>
                </c:pt>
                <c:pt idx="8">
                  <c:v>LU</c:v>
                </c:pt>
                <c:pt idx="9">
                  <c:v>UK</c:v>
                </c:pt>
                <c:pt idx="10">
                  <c:v>CY</c:v>
                </c:pt>
                <c:pt idx="11">
                  <c:v>DE</c:v>
                </c:pt>
                <c:pt idx="12">
                  <c:v>MT</c:v>
                </c:pt>
                <c:pt idx="13">
                  <c:v>CZ</c:v>
                </c:pt>
                <c:pt idx="14">
                  <c:v>AT</c:v>
                </c:pt>
                <c:pt idx="15">
                  <c:v>ES</c:v>
                </c:pt>
                <c:pt idx="16">
                  <c:v>FR</c:v>
                </c:pt>
                <c:pt idx="17">
                  <c:v>BE</c:v>
                </c:pt>
                <c:pt idx="18">
                  <c:v>Overall</c:v>
                </c:pt>
                <c:pt idx="19">
                  <c:v>EE</c:v>
                </c:pt>
                <c:pt idx="20">
                  <c:v>IT</c:v>
                </c:pt>
                <c:pt idx="21">
                  <c:v>SK</c:v>
                </c:pt>
                <c:pt idx="22">
                  <c:v>LT</c:v>
                </c:pt>
                <c:pt idx="23">
                  <c:v>GR</c:v>
                </c:pt>
                <c:pt idx="24">
                  <c:v>PL</c:v>
                </c:pt>
                <c:pt idx="25">
                  <c:v>HU</c:v>
                </c:pt>
                <c:pt idx="26">
                  <c:v>PT</c:v>
                </c:pt>
                <c:pt idx="27">
                  <c:v>LV</c:v>
                </c:pt>
                <c:pt idx="28">
                  <c:v>BG</c:v>
                </c:pt>
                <c:pt idx="29">
                  <c:v>RO</c:v>
                </c:pt>
              </c:strCache>
            </c:strRef>
          </c:cat>
          <c:val>
            <c:numRef>
              <c:f>Sheet4!$D$3:$D$32</c:f>
              <c:numCache>
                <c:formatCode>General</c:formatCode>
                <c:ptCount val="30"/>
                <c:pt idx="0">
                  <c:v>0.1</c:v>
                </c:pt>
                <c:pt idx="1">
                  <c:v>0.8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1.9</c:v>
                </c:pt>
                <c:pt idx="6">
                  <c:v>3</c:v>
                </c:pt>
                <c:pt idx="7">
                  <c:v>3.1</c:v>
                </c:pt>
                <c:pt idx="8">
                  <c:v>3.1</c:v>
                </c:pt>
                <c:pt idx="9">
                  <c:v>3.2</c:v>
                </c:pt>
                <c:pt idx="10">
                  <c:v>3.3</c:v>
                </c:pt>
                <c:pt idx="11">
                  <c:v>3.8</c:v>
                </c:pt>
                <c:pt idx="12">
                  <c:v>4.2</c:v>
                </c:pt>
                <c:pt idx="13">
                  <c:v>4.3</c:v>
                </c:pt>
                <c:pt idx="14">
                  <c:v>4.5</c:v>
                </c:pt>
                <c:pt idx="15">
                  <c:v>5.2</c:v>
                </c:pt>
                <c:pt idx="16">
                  <c:v>5.3</c:v>
                </c:pt>
                <c:pt idx="17">
                  <c:v>5.4</c:v>
                </c:pt>
                <c:pt idx="18">
                  <c:v>6.5</c:v>
                </c:pt>
                <c:pt idx="19">
                  <c:v>7.1</c:v>
                </c:pt>
                <c:pt idx="20">
                  <c:v>7.3</c:v>
                </c:pt>
                <c:pt idx="21">
                  <c:v>8.4</c:v>
                </c:pt>
                <c:pt idx="22">
                  <c:v>9.3000000000000007</c:v>
                </c:pt>
                <c:pt idx="23">
                  <c:v>10.5</c:v>
                </c:pt>
                <c:pt idx="24">
                  <c:v>10.8</c:v>
                </c:pt>
                <c:pt idx="25">
                  <c:v>12.3</c:v>
                </c:pt>
                <c:pt idx="26">
                  <c:v>12.5</c:v>
                </c:pt>
                <c:pt idx="27">
                  <c:v>15.6</c:v>
                </c:pt>
                <c:pt idx="28">
                  <c:v>21.8</c:v>
                </c:pt>
                <c:pt idx="29">
                  <c:v>29.8</c:v>
                </c:pt>
              </c:numCache>
            </c:numRef>
          </c:val>
        </c:ser>
        <c:axId val="42697472"/>
        <c:axId val="42699008"/>
      </c:barChart>
      <c:catAx>
        <c:axId val="4269747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42699008"/>
        <c:crosses val="autoZero"/>
        <c:auto val="1"/>
        <c:lblAlgn val="ctr"/>
        <c:lblOffset val="100"/>
      </c:catAx>
      <c:valAx>
        <c:axId val="426990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42697472"/>
        <c:crosses val="autoZero"/>
        <c:crossBetween val="between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EB831-EEA1-4BF0-ADCE-2D1317AA1D6E}" type="datetimeFigureOut">
              <a:rPr lang="en-GB" smtClean="0"/>
              <a:pPr/>
              <a:t>03/01/2012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41624-CD64-4AC8-B930-9E4776A69B7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17958-9083-4F6D-BF5B-00A22A1DEDAD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CFC49F-EA96-4E1E-B453-89B46E27E87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PRU_logo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2844" y="72000"/>
            <a:ext cx="2521156" cy="700848"/>
          </a:xfrm>
          <a:prstGeom prst="rect">
            <a:avLst/>
          </a:prstGeom>
        </p:spPr>
      </p:pic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14282" y="1714488"/>
            <a:ext cx="8715436" cy="1500198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000" b="1" baseline="0">
                <a:solidFill>
                  <a:srgbClr val="002B5C"/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214282" y="3643314"/>
            <a:ext cx="8715436" cy="2214578"/>
          </a:xfrm>
        </p:spPr>
        <p:txBody>
          <a:bodyPr lIns="45720" rIns="45720">
            <a:normAutofit/>
          </a:bodyPr>
          <a:lstStyle>
            <a:lvl1pPr marL="0" marR="64008" indent="0" algn="ctr">
              <a:lnSpc>
                <a:spcPct val="120000"/>
              </a:lnSpc>
              <a:spcBef>
                <a:spcPts val="0"/>
              </a:spcBef>
              <a:buNone/>
              <a:defRPr sz="2800" b="1" baseline="0">
                <a:solidFill>
                  <a:srgbClr val="002B5C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0" y="5724000"/>
            <a:ext cx="9144001" cy="1142983"/>
            <a:chOff x="0" y="5724000"/>
            <a:chExt cx="9144001" cy="1142983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43043" y="5724000"/>
              <a:ext cx="7500958" cy="5715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33CCCC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6087681"/>
              <a:ext cx="9144000" cy="36575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99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6082527"/>
              <a:ext cx="9144000" cy="78445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B5C"/>
            </a:solid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</p:grpSp>
      <p:pic>
        <p:nvPicPr>
          <p:cNvPr id="14" name="Picture 13" descr="UofY281blue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000" y="72000"/>
            <a:ext cx="2551496" cy="405881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214282" y="3357562"/>
            <a:ext cx="8715436" cy="0"/>
          </a:xfrm>
          <a:prstGeom prst="line">
            <a:avLst/>
          </a:prstGeom>
          <a:ln w="381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72000"/>
            <a:ext cx="863847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1ACFDE18-0F8A-4D4A-8BD9-49AA1A6D74F3}" type="datetimeFigureOut">
              <a:rPr lang="en-GB" smtClean="0"/>
              <a:pPr/>
              <a:t>03/01/2012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CBC047-07AD-4206-AEB1-FDFFE7A7D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1ACFDE18-0F8A-4D4A-8BD9-49AA1A6D74F3}" type="datetimeFigureOut">
              <a:rPr lang="en-GB" smtClean="0"/>
              <a:pPr/>
              <a:t>03/01/2012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CBC047-07AD-4206-AEB1-FDFFE7A7D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60350"/>
            <a:ext cx="7850187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71550" y="1268413"/>
            <a:ext cx="7921625" cy="5256212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143932" cy="5643578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Clr>
                <a:srgbClr val="002B5C"/>
              </a:buClr>
              <a:buSzPct val="80000"/>
              <a:defRPr sz="2800">
                <a:effectLst/>
              </a:defRPr>
            </a:lvl1pPr>
            <a:lvl2pPr>
              <a:spcBef>
                <a:spcPts val="300"/>
              </a:spcBef>
              <a:spcAft>
                <a:spcPts val="300"/>
              </a:spcAft>
              <a:buSzPct val="80000"/>
              <a:defRPr sz="2400">
                <a:effectLst/>
              </a:defRPr>
            </a:lvl2pPr>
            <a:lvl3pPr>
              <a:spcBef>
                <a:spcPts val="300"/>
              </a:spcBef>
              <a:spcAft>
                <a:spcPts val="300"/>
              </a:spcAft>
              <a:buSzPct val="80000"/>
              <a:defRPr sz="2000">
                <a:effectLst/>
              </a:defRPr>
            </a:lvl3pPr>
            <a:lvl4pPr marL="1881188" indent="-357188">
              <a:spcBef>
                <a:spcPts val="300"/>
              </a:spcBef>
              <a:spcAft>
                <a:spcPts val="300"/>
              </a:spcAft>
              <a:buSzPct val="80000"/>
              <a:defRPr sz="1800">
                <a:effectLst/>
              </a:defRPr>
            </a:lvl4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8596" y="0"/>
            <a:ext cx="8572560" cy="1000108"/>
          </a:xfrm>
        </p:spPr>
        <p:txBody>
          <a:bodyPr rtlCol="0">
            <a:normAutofit/>
          </a:bodyPr>
          <a:lstStyle>
            <a:lvl1pPr>
              <a:lnSpc>
                <a:spcPct val="97000"/>
              </a:lnSpc>
              <a:defRPr sz="3600" baseline="0">
                <a:solidFill>
                  <a:srgbClr val="002B5C"/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000108"/>
            <a:ext cx="8572560" cy="0"/>
          </a:xfrm>
          <a:prstGeom prst="line">
            <a:avLst/>
          </a:prstGeom>
          <a:ln w="38100" cap="rnd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01090" y="6407944"/>
            <a:ext cx="428596" cy="450056"/>
          </a:xfrm>
        </p:spPr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78CBC047-07AD-4206-AEB1-FDFFE7A7D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1ACFDE18-0F8A-4D4A-8BD9-49AA1A6D74F3}" type="datetimeFigureOut">
              <a:rPr lang="en-GB" smtClean="0"/>
              <a:pPr/>
              <a:t>03/01/2012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CBC047-07AD-4206-AEB1-FDFFE7A7D0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1ACFDE18-0F8A-4D4A-8BD9-49AA1A6D74F3}" type="datetimeFigureOut">
              <a:rPr lang="en-GB" smtClean="0"/>
              <a:pPr/>
              <a:t>03/01/2012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CBC047-07AD-4206-AEB1-FDFFE7A7D0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1ACFDE18-0F8A-4D4A-8BD9-49AA1A6D74F3}" type="datetimeFigureOut">
              <a:rPr lang="en-GB" smtClean="0"/>
              <a:pPr/>
              <a:t>03/01/2012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CBC047-07AD-4206-AEB1-FDFFE7A7D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1ACFDE18-0F8A-4D4A-8BD9-49AA1A6D74F3}" type="datetimeFigureOut">
              <a:rPr lang="en-GB" smtClean="0"/>
              <a:pPr/>
              <a:t>03/01/2012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CBC047-07AD-4206-AEB1-FDFFE7A7D0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1ACFDE18-0F8A-4D4A-8BD9-49AA1A6D74F3}" type="datetimeFigureOut">
              <a:rPr lang="en-GB" smtClean="0"/>
              <a:pPr/>
              <a:t>03/01/2012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CBC047-07AD-4206-AEB1-FDFFE7A7D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1ACFDE18-0F8A-4D4A-8BD9-49AA1A6D74F3}" type="datetimeFigureOut">
              <a:rPr lang="en-GB" smtClean="0"/>
              <a:pPr/>
              <a:t>03/01/2012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CBC047-07AD-4206-AEB1-FDFFE7A7D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ACFDE18-0F8A-4D4A-8BD9-49AA1A6D74F3}" type="datetimeFigureOut">
              <a:rPr lang="en-GB" smtClean="0"/>
              <a:pPr/>
              <a:t>03/01/2012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CBC047-07AD-4206-AEB1-FDFFE7A7D0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8558059" y="3419771"/>
            <a:ext cx="585940" cy="3438229"/>
            <a:chOff x="8558059" y="3419771"/>
            <a:chExt cx="585940" cy="3438229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 rot="16200000">
              <a:off x="7333057" y="4729687"/>
              <a:ext cx="3117375" cy="49754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7485" h="337">
                  <a:moveTo>
                    <a:pt x="0" y="2"/>
                  </a:moveTo>
                  <a:lnTo>
                    <a:pt x="7485" y="337"/>
                  </a:lnTo>
                  <a:lnTo>
                    <a:pt x="5558" y="337"/>
                  </a:lnTo>
                  <a:lnTo>
                    <a:pt x="1" y="0"/>
                  </a:lnTo>
                </a:path>
              </a:pathLst>
            </a:custGeom>
            <a:solidFill>
              <a:srgbClr val="33CCCC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rot="16200000">
              <a:off x="7727608" y="5129308"/>
              <a:ext cx="2328556" cy="504227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591" h="588">
                  <a:moveTo>
                    <a:pt x="0" y="0"/>
                  </a:moveTo>
                  <a:lnTo>
                    <a:pt x="5591" y="585"/>
                  </a:lnTo>
                  <a:lnTo>
                    <a:pt x="4415" y="588"/>
                  </a:lnTo>
                  <a:lnTo>
                    <a:pt x="12" y="4"/>
                  </a:lnTo>
                </a:path>
              </a:pathLst>
            </a:custGeom>
            <a:solidFill>
              <a:srgbClr val="0099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4" name="Right Triangle 13"/>
            <p:cNvSpPr>
              <a:spLocks/>
            </p:cNvSpPr>
            <p:nvPr/>
          </p:nvSpPr>
          <p:spPr bwMode="auto">
            <a:xfrm rot="16200000">
              <a:off x="7778511" y="5490679"/>
              <a:ext cx="2146751" cy="583859"/>
            </a:xfrm>
            <a:prstGeom prst="rtTriangle">
              <a:avLst/>
            </a:prstGeom>
            <a:solidFill>
              <a:srgbClr val="002B5C"/>
            </a:solidFill>
            <a:ln w="12700" cap="rnd" cmpd="thickThin" algn="ctr">
              <a:solidFill>
                <a:srgbClr val="000099"/>
              </a:solidFill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6200000">
              <a:off x="7776554" y="5490738"/>
              <a:ext cx="2148767" cy="585757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572528" y="6492875"/>
            <a:ext cx="428596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8CBC047-07AD-4206-AEB1-FDFFE7A7D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 baseline="0">
          <a:solidFill>
            <a:srgbClr val="000099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542925" indent="-542925" algn="l" rtl="0" eaLnBrk="1" latinLnBrk="0" hangingPunct="1">
        <a:spcBef>
          <a:spcPts val="400"/>
        </a:spcBef>
        <a:spcAft>
          <a:spcPts val="0"/>
        </a:spcAft>
        <a:buClr>
          <a:srgbClr val="000099"/>
        </a:buClr>
        <a:buSzPct val="90000"/>
        <a:buFont typeface="Wingdings" pitchFamily="2" charset="2"/>
        <a:buChar char="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1073150" indent="-530225" algn="l" rtl="0" eaLnBrk="1" latinLnBrk="0" hangingPunct="1">
        <a:spcBef>
          <a:spcPts val="324"/>
        </a:spcBef>
        <a:buClr>
          <a:srgbClr val="009999"/>
        </a:buClr>
        <a:buSzPct val="90000"/>
        <a:buFont typeface="Wingdings" pitchFamily="2" charset="2"/>
        <a:buChar char="u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450850" algn="l" rtl="0" eaLnBrk="1" latinLnBrk="0" hangingPunct="1">
        <a:spcBef>
          <a:spcPts val="350"/>
        </a:spcBef>
        <a:buClr>
          <a:srgbClr val="33CCCC"/>
        </a:buClr>
        <a:buSzPct val="90000"/>
        <a:buFont typeface="Wingdings" pitchFamily="2" charset="2"/>
        <a:buChar char="u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974850" indent="-450850" algn="l" rtl="0" eaLnBrk="1" latinLnBrk="0" hangingPunct="1">
        <a:spcBef>
          <a:spcPts val="350"/>
        </a:spcBef>
        <a:buClr>
          <a:srgbClr val="000099"/>
        </a:buClr>
        <a:buSzPct val="90000"/>
        <a:buFont typeface="Wingdings 2" pitchFamily="18" charset="2"/>
        <a:buChar char="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4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5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jonathan.bradshaw@york.ac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3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Child Poverty and Social Exclusion</a:t>
            </a:r>
            <a:br>
              <a:rPr lang="en-GB" dirty="0" smtClean="0"/>
            </a:br>
            <a:r>
              <a:rPr lang="en-GB" sz="2700" dirty="0" smtClean="0"/>
              <a:t>Jonathan Bradshaw</a:t>
            </a:r>
            <a:endParaRPr lang="en-GB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000" dirty="0" smtClean="0"/>
              <a:t>Research Seminar</a:t>
            </a:r>
          </a:p>
          <a:p>
            <a:r>
              <a:rPr lang="en-GB" sz="2000" dirty="0" smtClean="0"/>
              <a:t>The State of the Art of Measuring Poverty and Social Exclusion in the UK and Japan</a:t>
            </a:r>
          </a:p>
          <a:p>
            <a:r>
              <a:rPr lang="en-GB" sz="2000" dirty="0" smtClean="0"/>
              <a:t>IPSS</a:t>
            </a:r>
          </a:p>
          <a:p>
            <a:r>
              <a:rPr lang="en-GB" sz="2000" dirty="0" smtClean="0"/>
              <a:t>Tokyo</a:t>
            </a:r>
          </a:p>
          <a:p>
            <a:r>
              <a:rPr lang="en-GB" sz="2000" dirty="0" smtClean="0"/>
              <a:t>January 6 2012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Child poverty much higher in lone parent families especially in Japan</a:t>
            </a:r>
            <a:endParaRPr lang="en-GB" dirty="0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7345" name="Object 1"/>
          <p:cNvGraphicFramePr>
            <a:graphicFrameLocks noChangeAspect="1"/>
          </p:cNvGraphicFramePr>
          <p:nvPr/>
        </p:nvGraphicFramePr>
        <p:xfrm>
          <a:off x="451652" y="1226757"/>
          <a:ext cx="7720748" cy="4722524"/>
        </p:xfrm>
        <a:graphic>
          <a:graphicData uri="http://schemas.openxmlformats.org/presentationml/2006/ole">
            <p:oleObj spid="_x0000_s57345" name="Worksheet" r:id="rId3" imgW="6343785" imgH="3143385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Transfers reduce child poverty but not by much in Japan</a:t>
            </a:r>
            <a:endParaRPr lang="en-GB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8369" name="Object 1"/>
          <p:cNvGraphicFramePr>
            <a:graphicFrameLocks noChangeAspect="1"/>
          </p:cNvGraphicFramePr>
          <p:nvPr/>
        </p:nvGraphicFramePr>
        <p:xfrm>
          <a:off x="2014538" y="1268760"/>
          <a:ext cx="4665707" cy="5589240"/>
        </p:xfrm>
        <a:graphic>
          <a:graphicData uri="http://schemas.openxmlformats.org/presentationml/2006/ole">
            <p:oleObj spid="_x0000_s58369" name="Worksheet" r:id="rId3" imgW="5105400" imgH="7696200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Income indirect indicator</a:t>
            </a:r>
          </a:p>
          <a:p>
            <a:r>
              <a:rPr lang="en-GB" dirty="0" smtClean="0"/>
              <a:t>Reporting </a:t>
            </a:r>
            <a:r>
              <a:rPr lang="en-GB" dirty="0" smtClean="0"/>
              <a:t>unreliable – gifts, </a:t>
            </a:r>
            <a:r>
              <a:rPr lang="en-GB" dirty="0" err="1" smtClean="0"/>
              <a:t>dissavings</a:t>
            </a:r>
            <a:r>
              <a:rPr lang="en-GB" dirty="0" smtClean="0"/>
              <a:t>, home produce</a:t>
            </a:r>
            <a:endParaRPr lang="en-GB" dirty="0" smtClean="0"/>
          </a:p>
          <a:p>
            <a:r>
              <a:rPr lang="en-GB" dirty="0" smtClean="0"/>
              <a:t>Threshold </a:t>
            </a:r>
            <a:r>
              <a:rPr lang="en-GB" dirty="0" smtClean="0"/>
              <a:t>arbitrary – usually relative and too low in poor countries</a:t>
            </a:r>
            <a:endParaRPr lang="en-GB" dirty="0" smtClean="0"/>
          </a:p>
          <a:p>
            <a:r>
              <a:rPr lang="en-GB" dirty="0" smtClean="0"/>
              <a:t>Equivalence scale no basis in </a:t>
            </a:r>
            <a:r>
              <a:rPr lang="en-GB" dirty="0" smtClean="0"/>
              <a:t>science</a:t>
            </a:r>
          </a:p>
          <a:p>
            <a:endParaRPr lang="en-GB" dirty="0" smtClean="0"/>
          </a:p>
          <a:p>
            <a:r>
              <a:rPr lang="en-GB" dirty="0" smtClean="0"/>
              <a:t>Deprivation more direct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Problems with relative income poverty measure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A4700-97D5-454E-9780-3BEA96185F28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Peter Townsend </a:t>
            </a:r>
            <a:r>
              <a:rPr lang="en-GB" i="1" dirty="0" smtClean="0"/>
              <a:t>Poverty in the UK</a:t>
            </a:r>
          </a:p>
          <a:p>
            <a:r>
              <a:rPr lang="en-GB" dirty="0" smtClean="0"/>
              <a:t>Mack and </a:t>
            </a:r>
            <a:r>
              <a:rPr lang="en-GB" dirty="0" err="1" smtClean="0"/>
              <a:t>Lansley</a:t>
            </a:r>
            <a:r>
              <a:rPr lang="en-GB" dirty="0" smtClean="0"/>
              <a:t> </a:t>
            </a:r>
            <a:r>
              <a:rPr lang="en-GB" i="1" dirty="0" smtClean="0"/>
              <a:t>Breadline Britain</a:t>
            </a:r>
          </a:p>
          <a:p>
            <a:r>
              <a:rPr lang="en-GB" dirty="0" smtClean="0"/>
              <a:t>PSE x </a:t>
            </a:r>
            <a:r>
              <a:rPr lang="en-GB" dirty="0" smtClean="0"/>
              <a:t>2</a:t>
            </a:r>
          </a:p>
          <a:p>
            <a:r>
              <a:rPr lang="en-GB" dirty="0" err="1" smtClean="0"/>
              <a:t>Aya</a:t>
            </a:r>
            <a:r>
              <a:rPr lang="en-GB" dirty="0" smtClean="0"/>
              <a:t> Abe in Japan</a:t>
            </a:r>
            <a:endParaRPr lang="en-GB" dirty="0" smtClean="0"/>
          </a:p>
          <a:p>
            <a:r>
              <a:rPr lang="en-GB" dirty="0" smtClean="0"/>
              <a:t>Child deprivation index in PSE 1999 not very discriminating</a:t>
            </a:r>
          </a:p>
          <a:p>
            <a:pPr lvl="1"/>
            <a:r>
              <a:rPr lang="en-GB" dirty="0" smtClean="0"/>
              <a:t>Every item a necessity</a:t>
            </a:r>
          </a:p>
          <a:p>
            <a:pPr lvl="1"/>
            <a:r>
              <a:rPr lang="en-GB" dirty="0" smtClean="0"/>
              <a:t>Lacking 1 or more the threshold</a:t>
            </a:r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income to deprivation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32500" lnSpcReduction="20000"/>
          </a:bodyPr>
          <a:lstStyle/>
          <a:p>
            <a:pPr>
              <a:buNone/>
            </a:pPr>
            <a:r>
              <a:rPr lang="en-GB" sz="5500" b="1" dirty="0"/>
              <a:t>From PSE99 (items considered necessities and lacked by 3</a:t>
            </a:r>
            <a:r>
              <a:rPr lang="en-GB" sz="5500" b="1" dirty="0" smtClean="0"/>
              <a:t>%+):</a:t>
            </a:r>
            <a:endParaRPr lang="en-GB" sz="5500" b="1" dirty="0"/>
          </a:p>
          <a:p>
            <a:pPr lvl="0"/>
            <a:r>
              <a:rPr lang="en-GB" sz="5500" dirty="0"/>
              <a:t>Celebrations on special occasions</a:t>
            </a:r>
          </a:p>
          <a:p>
            <a:pPr lvl="0"/>
            <a:r>
              <a:rPr lang="en-GB" sz="5500" dirty="0"/>
              <a:t>Hobby or leisure activity</a:t>
            </a:r>
          </a:p>
          <a:p>
            <a:pPr lvl="0"/>
            <a:r>
              <a:rPr lang="en-GB" sz="5500" dirty="0"/>
              <a:t>Educational games</a:t>
            </a:r>
          </a:p>
          <a:p>
            <a:pPr lvl="0"/>
            <a:r>
              <a:rPr lang="en-GB" sz="5500" dirty="0"/>
              <a:t>Meat, fish or vegetarian equivalent at least twice a day</a:t>
            </a:r>
          </a:p>
          <a:p>
            <a:pPr lvl="0"/>
            <a:r>
              <a:rPr lang="en-GB" sz="5500" dirty="0"/>
              <a:t>Bedroom for every child of different sex over 10 years</a:t>
            </a:r>
          </a:p>
          <a:p>
            <a:pPr lvl="0"/>
            <a:r>
              <a:rPr lang="en-GB" sz="5500" dirty="0"/>
              <a:t>At least 4 pairs of trousers</a:t>
            </a:r>
          </a:p>
          <a:p>
            <a:pPr lvl="0"/>
            <a:r>
              <a:rPr lang="en-GB" sz="5500" dirty="0"/>
              <a:t>Swimming at least once a month</a:t>
            </a:r>
          </a:p>
          <a:p>
            <a:pPr lvl="0"/>
            <a:r>
              <a:rPr lang="en-GB" sz="5500" dirty="0"/>
              <a:t>Garden to play in</a:t>
            </a:r>
          </a:p>
          <a:p>
            <a:pPr lvl="0"/>
            <a:r>
              <a:rPr lang="en-GB" sz="5500" dirty="0"/>
              <a:t>Some new, not second hand, clothes</a:t>
            </a:r>
          </a:p>
          <a:p>
            <a:pPr lvl="0"/>
            <a:r>
              <a:rPr lang="en-GB" sz="5500" dirty="0"/>
              <a:t>Construction toys</a:t>
            </a:r>
          </a:p>
          <a:p>
            <a:pPr lvl="0"/>
            <a:r>
              <a:rPr lang="en-GB" sz="5500" dirty="0"/>
              <a:t>Holiday away from home at least one week a year</a:t>
            </a:r>
          </a:p>
          <a:p>
            <a:pPr lvl="0"/>
            <a:r>
              <a:rPr lang="en-GB" sz="5500" dirty="0"/>
              <a:t>Bike (new/second hand)</a:t>
            </a:r>
          </a:p>
          <a:p>
            <a:pPr lvl="0"/>
            <a:r>
              <a:rPr lang="en-GB" sz="5500" dirty="0"/>
              <a:t>Leisure equipment</a:t>
            </a:r>
          </a:p>
          <a:p>
            <a:pPr lvl="0"/>
            <a:r>
              <a:rPr lang="en-GB" sz="5500" dirty="0"/>
              <a:t>Friends round for tea/snack fortnightly</a:t>
            </a:r>
          </a:p>
          <a:p>
            <a:pPr>
              <a:buNone/>
            </a:pPr>
            <a:endParaRPr lang="en-GB" sz="5500" b="1" dirty="0" smtClean="0"/>
          </a:p>
          <a:p>
            <a:pPr>
              <a:buNone/>
            </a:pPr>
            <a:r>
              <a:rPr lang="en-GB" sz="5500" b="1" dirty="0" smtClean="0"/>
              <a:t>For </a:t>
            </a:r>
            <a:r>
              <a:rPr lang="en-GB" sz="5500" b="1" dirty="0"/>
              <a:t>consideration from PSE99:</a:t>
            </a:r>
          </a:p>
          <a:p>
            <a:pPr lvl="0"/>
            <a:r>
              <a:rPr lang="en-GB" sz="5500" dirty="0"/>
              <a:t>At least 50p a week for sweets (considered necessary by poorer parents)</a:t>
            </a:r>
          </a:p>
          <a:p>
            <a:pPr lvl="0"/>
            <a:r>
              <a:rPr lang="en-GB" sz="5500" dirty="0"/>
              <a:t>Computer suitable for schoolwork (considered necessary by poorer parents, more universal now)</a:t>
            </a:r>
          </a:p>
          <a:p>
            <a:pPr lvl="0"/>
            <a:r>
              <a:rPr lang="en-GB" sz="5500" dirty="0"/>
              <a:t>Computer games (more universal now)</a:t>
            </a:r>
          </a:p>
          <a:p>
            <a:pPr>
              <a:buNone/>
            </a:pPr>
            <a:endParaRPr lang="en-GB" sz="5500" b="1" dirty="0" smtClean="0"/>
          </a:p>
          <a:p>
            <a:pPr>
              <a:buNone/>
            </a:pPr>
            <a:r>
              <a:rPr lang="en-GB" sz="5500" b="1" dirty="0" smtClean="0"/>
              <a:t>From </a:t>
            </a:r>
            <a:r>
              <a:rPr lang="en-GB" sz="5500" b="1" dirty="0"/>
              <a:t>FRS 2008-9 (higher proportion lacking than in 1999):</a:t>
            </a:r>
          </a:p>
          <a:p>
            <a:pPr lvl="0"/>
            <a:r>
              <a:rPr lang="en-GB" sz="5500" dirty="0"/>
              <a:t>Play group at least once a week</a:t>
            </a:r>
          </a:p>
          <a:p>
            <a:pPr lvl="0"/>
            <a:r>
              <a:rPr lang="en-GB" sz="5500" dirty="0"/>
              <a:t>School trip at least once a term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Items: PSE 2011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7500" lnSpcReduction="20000"/>
          </a:bodyPr>
          <a:lstStyle/>
          <a:p>
            <a:pPr>
              <a:buNone/>
            </a:pPr>
            <a:r>
              <a:rPr lang="en-GB" b="1" dirty="0" smtClean="0"/>
              <a:t>From EU SILC:</a:t>
            </a:r>
          </a:p>
          <a:p>
            <a:pPr lvl="0"/>
            <a:r>
              <a:rPr lang="en-GB" dirty="0" smtClean="0"/>
              <a:t>A suitable place to study or do homework</a:t>
            </a:r>
          </a:p>
          <a:p>
            <a:pPr lvl="0"/>
            <a:r>
              <a:rPr lang="en-GB" dirty="0" smtClean="0"/>
              <a:t>Access to all the GP/specialist treatment needed</a:t>
            </a:r>
          </a:p>
          <a:p>
            <a:pPr lvl="0"/>
            <a:r>
              <a:rPr lang="en-GB" dirty="0" smtClean="0"/>
              <a:t>Access to all the dental examinations/treatment needed</a:t>
            </a:r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r>
              <a:rPr lang="en-GB" b="1" dirty="0" smtClean="0"/>
              <a:t>From Children’s Society:</a:t>
            </a:r>
          </a:p>
          <a:p>
            <a:pPr lvl="0"/>
            <a:r>
              <a:rPr lang="en-GB" dirty="0" smtClean="0"/>
              <a:t>Pocket money</a:t>
            </a:r>
          </a:p>
          <a:p>
            <a:pPr lvl="0"/>
            <a:r>
              <a:rPr lang="en-GB" dirty="0" smtClean="0"/>
              <a:t>Money to save</a:t>
            </a:r>
          </a:p>
          <a:p>
            <a:pPr lvl="0"/>
            <a:r>
              <a:rPr lang="en-GB" dirty="0" smtClean="0"/>
              <a:t>Designer/brand name trainers</a:t>
            </a:r>
          </a:p>
          <a:p>
            <a:pPr lvl="0"/>
            <a:r>
              <a:rPr lang="en-GB" dirty="0" smtClean="0"/>
              <a:t>Treats/snacks once a week</a:t>
            </a:r>
          </a:p>
          <a:p>
            <a:pPr lvl="0"/>
            <a:r>
              <a:rPr lang="en-GB" dirty="0" smtClean="0"/>
              <a:t>Being part of a club</a:t>
            </a:r>
          </a:p>
          <a:p>
            <a:pPr lvl="0"/>
            <a:r>
              <a:rPr lang="en-GB" dirty="0" smtClean="0"/>
              <a:t>iPod/similar</a:t>
            </a:r>
          </a:p>
          <a:p>
            <a:pPr lvl="0"/>
            <a:r>
              <a:rPr lang="en-GB" dirty="0" smtClean="0"/>
              <a:t>Mobile phone</a:t>
            </a:r>
          </a:p>
          <a:p>
            <a:pPr lvl="0"/>
            <a:r>
              <a:rPr lang="en-GB" dirty="0" smtClean="0"/>
              <a:t>Computer and internet</a:t>
            </a:r>
          </a:p>
          <a:p>
            <a:pPr lvl="0"/>
            <a:r>
              <a:rPr lang="en-GB" dirty="0" smtClean="0"/>
              <a:t>Games console</a:t>
            </a:r>
          </a:p>
          <a:p>
            <a:pPr lvl="0"/>
            <a:r>
              <a:rPr lang="en-GB" dirty="0" smtClean="0"/>
              <a:t>Cable/satellite TV</a:t>
            </a:r>
          </a:p>
          <a:p>
            <a:pPr lvl="0"/>
            <a:r>
              <a:rPr lang="en-GB" dirty="0" smtClean="0"/>
              <a:t>Their own bedroom</a:t>
            </a:r>
          </a:p>
          <a:p>
            <a:pPr lvl="0"/>
            <a:r>
              <a:rPr lang="en-GB" dirty="0" smtClean="0"/>
              <a:t>Presents on special occasions</a:t>
            </a:r>
          </a:p>
          <a:p>
            <a:pPr lvl="0"/>
            <a:r>
              <a:rPr lang="en-GB" dirty="0" smtClean="0"/>
              <a:t>A family car</a:t>
            </a:r>
          </a:p>
          <a:p>
            <a:pPr lvl="0"/>
            <a:r>
              <a:rPr lang="en-GB" dirty="0" smtClean="0"/>
              <a:t>Access to public transport</a:t>
            </a:r>
          </a:p>
          <a:p>
            <a:pPr lvl="0"/>
            <a:r>
              <a:rPr lang="en-GB" dirty="0" smtClean="0"/>
              <a:t>Clothes to fit in with their peers</a:t>
            </a:r>
          </a:p>
          <a:p>
            <a:pPr lvl="0"/>
            <a:r>
              <a:rPr lang="en-GB" dirty="0" smtClean="0"/>
              <a:t>Books of their own</a:t>
            </a:r>
          </a:p>
          <a:p>
            <a:pPr lvl="0"/>
            <a:r>
              <a:rPr lang="en-GB" dirty="0" smtClean="0"/>
              <a:t>Day trips with their family once a month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Items: PSE 2011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Clothes: Some new (not second-hand) clothes</a:t>
            </a:r>
          </a:p>
          <a:p>
            <a:r>
              <a:rPr lang="en-GB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Shoes: Two pairs of properly fitting shoes (including a pair of all-weather shoes)</a:t>
            </a:r>
          </a:p>
          <a:p>
            <a:r>
              <a:rPr lang="en-GB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Fruit: Fresh fruit and vegetables once a day</a:t>
            </a:r>
          </a:p>
          <a:p>
            <a:r>
              <a:rPr lang="en-GB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 meals: Three meals a day</a:t>
            </a:r>
          </a:p>
          <a:p>
            <a:r>
              <a:rPr lang="en-GB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Meat: One meal with meat, chicken or fish (or vegetarian equivalent) at least once a day</a:t>
            </a:r>
          </a:p>
          <a:p>
            <a:r>
              <a:rPr lang="en-GB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Books: Books at home suitable for their age</a:t>
            </a:r>
          </a:p>
          <a:p>
            <a:r>
              <a:rPr lang="en-GB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Leisure: Regular leisure activity (swimming, playing an instrument, youth organization etc.)</a:t>
            </a:r>
          </a:p>
          <a:p>
            <a:r>
              <a:rPr lang="en-GB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Equipment: Outdoor leisure equipment (bicycle, roller skates, etc.) </a:t>
            </a:r>
          </a:p>
          <a:p>
            <a:r>
              <a:rPr lang="en-GB" sz="14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Outdoor:  Outdoor space in the neighbourhood where children can play safely</a:t>
            </a:r>
          </a:p>
          <a:p>
            <a:r>
              <a:rPr lang="en-GB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Games:  Indoor games (educational baby toys, building blocks, board games, etc.)</a:t>
            </a:r>
          </a:p>
          <a:p>
            <a:r>
              <a:rPr lang="en-GB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Festivity: Festivity on special occasions (birthdays, name days, religious events, etc.)</a:t>
            </a:r>
          </a:p>
          <a:p>
            <a:r>
              <a:rPr lang="en-GB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Friends: Invite friends around to play and eat from time to time</a:t>
            </a:r>
          </a:p>
          <a:p>
            <a:r>
              <a:rPr lang="en-GB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School trips: Participate in school trips and school events that cost money</a:t>
            </a:r>
          </a:p>
          <a:p>
            <a:r>
              <a:rPr lang="en-GB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 work: Suitable place to study or do </a:t>
            </a:r>
            <a:r>
              <a:rPr lang="en-GB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homework</a:t>
            </a:r>
          </a:p>
          <a:p>
            <a:r>
              <a:rPr lang="en-GB" sz="1400" dirty="0" smtClean="0">
                <a:solidFill>
                  <a:srgbClr val="00B050"/>
                </a:solidFill>
              </a:rPr>
              <a:t>Internet</a:t>
            </a:r>
            <a:endParaRPr lang="en-GB" sz="1400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  <a:p>
            <a:r>
              <a:rPr lang="en-GB" sz="14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Holidays:  Go on holiday away from home at least 1 week per year</a:t>
            </a:r>
          </a:p>
          <a:p>
            <a:r>
              <a:rPr lang="en-GB" sz="14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Unmet need for GP specialist</a:t>
            </a:r>
            <a:endParaRPr lang="en-GB" sz="1400" dirty="0" smtClean="0">
              <a:solidFill>
                <a:srgbClr val="00B0F0"/>
              </a:solidFill>
            </a:endParaRPr>
          </a:p>
          <a:p>
            <a:r>
              <a:rPr lang="en-GB" sz="1400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Unmet </a:t>
            </a:r>
            <a:r>
              <a:rPr lang="en-GB" sz="14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need for dentist</a:t>
            </a:r>
            <a:endParaRPr lang="en-GB" sz="1400" dirty="0" smtClean="0">
              <a:solidFill>
                <a:srgbClr val="00B0F0"/>
              </a:solidFill>
            </a:endParaRPr>
          </a:p>
          <a:p>
            <a:endParaRPr lang="en-GB" sz="1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SILC 2009 child deprivation indicators. </a:t>
            </a:r>
            <a:r>
              <a:rPr lang="en-GB" sz="2400" dirty="0" smtClean="0">
                <a:solidFill>
                  <a:srgbClr val="00B0F0"/>
                </a:solidFill>
              </a:rPr>
              <a:t>Items dropped for UNICEF index</a:t>
            </a:r>
            <a:endParaRPr lang="en-GB" sz="2400" dirty="0">
              <a:solidFill>
                <a:srgbClr val="00B0F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A4700-97D5-454E-9780-3BEA96185F28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% children lacking deprivation items</a:t>
            </a:r>
            <a:endParaRPr lang="en-GB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59280"/>
            <a:ext cx="7851241" cy="398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4700-97D5-454E-9780-3BEA96185F28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% Children poor and deprived</a:t>
            </a:r>
            <a:endParaRPr lang="en-GB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611560" y="1196752"/>
          <a:ext cx="741682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Children as respondents</a:t>
            </a:r>
          </a:p>
          <a:p>
            <a:pPr lvl="1"/>
            <a:r>
              <a:rPr lang="en-GB" dirty="0" smtClean="0"/>
              <a:t>Children actors in their own lives</a:t>
            </a:r>
          </a:p>
          <a:p>
            <a:pPr lvl="1"/>
            <a:r>
              <a:rPr lang="en-GB" dirty="0" smtClean="0"/>
              <a:t>Children deprived in rich households and not deprived in poor households</a:t>
            </a:r>
          </a:p>
          <a:p>
            <a:pPr lvl="1"/>
            <a:r>
              <a:rPr lang="en-GB" dirty="0" smtClean="0"/>
              <a:t>Closer association with child well-being </a:t>
            </a:r>
          </a:p>
          <a:p>
            <a:r>
              <a:rPr lang="en-GB" dirty="0" smtClean="0"/>
              <a:t>Broader conceptions </a:t>
            </a:r>
          </a:p>
          <a:p>
            <a:pPr lvl="1"/>
            <a:r>
              <a:rPr lang="en-GB" dirty="0" smtClean="0"/>
              <a:t>Bristol Social Exclusion matrix (</a:t>
            </a:r>
            <a:r>
              <a:rPr lang="en-GB" dirty="0" smtClean="0"/>
              <a:t>B-</a:t>
            </a:r>
            <a:r>
              <a:rPr lang="en-GB" dirty="0" err="1" smtClean="0"/>
              <a:t>sem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Child well-being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developments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In the UK child poverty targets missed – child poverty now increasing </a:t>
            </a:r>
            <a:r>
              <a:rPr lang="en-GB" dirty="0" smtClean="0"/>
              <a:t>again – </a:t>
            </a:r>
            <a:r>
              <a:rPr lang="en-GB" dirty="0" smtClean="0"/>
              <a:t>no chance of meeting 2020 target</a:t>
            </a:r>
          </a:p>
          <a:p>
            <a:r>
              <a:rPr lang="en-GB" dirty="0" smtClean="0"/>
              <a:t>In Japan child poverty higher than UK according to latest data</a:t>
            </a:r>
          </a:p>
          <a:p>
            <a:r>
              <a:rPr lang="en-GB" dirty="0" smtClean="0"/>
              <a:t>All but seven OECD countries increased their child poverty 1995-2005 </a:t>
            </a:r>
          </a:p>
          <a:p>
            <a:r>
              <a:rPr lang="en-GB" dirty="0" smtClean="0"/>
              <a:t>In EU 2005-2009 child poverty increased in SE, DE, FR,IT, GR and IE </a:t>
            </a:r>
          </a:p>
          <a:p>
            <a:r>
              <a:rPr lang="en-GB" dirty="0" smtClean="0"/>
              <a:t>Child poverty higher than pensioner poverty in most countries</a:t>
            </a:r>
          </a:p>
          <a:p>
            <a:r>
              <a:rPr lang="en-GB" dirty="0" smtClean="0"/>
              <a:t>In developing world despite economic growth – child poverty flat lining.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 of child poverty is not good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Child deprivation measure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625" y="1214438"/>
            <a:ext cx="8143875" cy="5383212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defRPr/>
            </a:pPr>
            <a:r>
              <a:rPr lang="en-GB" sz="3100" dirty="0" smtClean="0"/>
              <a:t>List of 20 items identified in focus groups.  Reduced through pilot data to list of 10, based on scalability and strength of relationship to traditional poverty variables</a:t>
            </a:r>
          </a:p>
          <a:p>
            <a:pPr eaLnBrk="1" fontAlgn="auto" hangingPunct="1">
              <a:defRPr/>
            </a:pPr>
            <a:r>
              <a:rPr lang="en-GB" dirty="0" smtClean="0"/>
              <a:t>10 items included in main-stage and quarterly surveys:</a:t>
            </a:r>
          </a:p>
          <a:p>
            <a:pPr lvl="1" eaLnBrk="1" fontAlgn="auto" hangingPunct="1">
              <a:defRPr/>
            </a:pPr>
            <a:r>
              <a:rPr lang="en-GB" dirty="0" smtClean="0"/>
              <a:t>Some pocket money each week</a:t>
            </a:r>
          </a:p>
          <a:p>
            <a:pPr lvl="1" eaLnBrk="1" fontAlgn="auto" hangingPunct="1">
              <a:defRPr/>
            </a:pPr>
            <a:r>
              <a:rPr lang="en-GB" dirty="0" smtClean="0"/>
              <a:t>Some money to save each month</a:t>
            </a:r>
          </a:p>
          <a:p>
            <a:pPr lvl="1" eaLnBrk="1" fontAlgn="auto" hangingPunct="1">
              <a:defRPr/>
            </a:pPr>
            <a:r>
              <a:rPr lang="en-GB" dirty="0" smtClean="0"/>
              <a:t>A pair of brand-named trainers</a:t>
            </a:r>
          </a:p>
          <a:p>
            <a:pPr lvl="1" eaLnBrk="1" fontAlgn="auto" hangingPunct="1">
              <a:defRPr/>
            </a:pPr>
            <a:r>
              <a:rPr lang="en-GB" dirty="0" smtClean="0"/>
              <a:t>An iPod or similar MP3 player</a:t>
            </a:r>
          </a:p>
          <a:p>
            <a:pPr lvl="1" eaLnBrk="1" fontAlgn="auto" hangingPunct="1">
              <a:defRPr/>
            </a:pPr>
            <a:r>
              <a:rPr lang="en-GB" dirty="0" smtClean="0"/>
              <a:t>Cable or satellite TV at home</a:t>
            </a:r>
          </a:p>
          <a:p>
            <a:pPr lvl="1" eaLnBrk="1" fontAlgn="auto" hangingPunct="1">
              <a:defRPr/>
            </a:pPr>
            <a:r>
              <a:rPr lang="en-GB" dirty="0" smtClean="0"/>
              <a:t>A garden or somewhere similar nearby to spend time safely</a:t>
            </a:r>
          </a:p>
          <a:p>
            <a:pPr lvl="1" eaLnBrk="1" fontAlgn="auto" hangingPunct="1">
              <a:defRPr/>
            </a:pPr>
            <a:r>
              <a:rPr lang="en-GB" dirty="0" smtClean="0"/>
              <a:t>Access to a family car</a:t>
            </a:r>
          </a:p>
          <a:p>
            <a:pPr lvl="1" eaLnBrk="1" fontAlgn="auto" hangingPunct="1">
              <a:defRPr/>
            </a:pPr>
            <a:r>
              <a:rPr lang="en-GB" dirty="0" smtClean="0"/>
              <a:t>Clothes to fit in with other people their age</a:t>
            </a:r>
          </a:p>
          <a:p>
            <a:pPr lvl="1" eaLnBrk="1" fontAlgn="auto" hangingPunct="1">
              <a:defRPr/>
            </a:pPr>
            <a:r>
              <a:rPr lang="en-GB" dirty="0" smtClean="0"/>
              <a:t>A holiday away from home for one week each year</a:t>
            </a:r>
          </a:p>
          <a:p>
            <a:pPr lvl="1" eaLnBrk="1" fontAlgn="auto" hangingPunct="1">
              <a:defRPr/>
            </a:pPr>
            <a:r>
              <a:rPr lang="en-GB" dirty="0" smtClean="0"/>
              <a:t>Monthly day-trips with family</a:t>
            </a:r>
          </a:p>
          <a:p>
            <a:pPr eaLnBrk="1" fontAlgn="auto" hangingPunct="1">
              <a:defRPr/>
            </a:pPr>
            <a:endParaRPr lang="en-GB" dirty="0" smtClean="0"/>
          </a:p>
          <a:p>
            <a:pPr eaLnBrk="1" fontAlgn="auto" hangingPunct="1">
              <a:defRPr/>
            </a:pPr>
            <a:endParaRPr lang="en-GB" dirty="0" smtClean="0"/>
          </a:p>
          <a:p>
            <a:pPr eaLnBrk="1" fontAlgn="auto" hangingPunct="1">
              <a:defRPr/>
            </a:pPr>
            <a:endParaRPr lang="en-GB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 a sample of 1800 children aged 10-15 we found that </a:t>
            </a:r>
          </a:p>
          <a:p>
            <a:pPr lvl="1"/>
            <a:r>
              <a:rPr lang="en-GB" dirty="0" smtClean="0"/>
              <a:t>43% of children living in families in the lowest equivalent income quintile were deprived on 1 or fewer items. </a:t>
            </a:r>
            <a:r>
              <a:rPr lang="en-GB" b="1" dirty="0" smtClean="0"/>
              <a:t>Non deprived poor</a:t>
            </a:r>
            <a:r>
              <a:rPr lang="en-GB" dirty="0" smtClean="0"/>
              <a:t>.</a:t>
            </a:r>
            <a:endParaRPr lang="en-GB" dirty="0" smtClean="0"/>
          </a:p>
          <a:p>
            <a:pPr lvl="1"/>
            <a:r>
              <a:rPr lang="en-GB" dirty="0" smtClean="0"/>
              <a:t>However there were 12% of those in the highest quintile deprived on 3+ items and 2% deprived on 5+ items. These are deprived children in rich households</a:t>
            </a:r>
            <a:r>
              <a:rPr lang="en-GB" dirty="0" smtClean="0"/>
              <a:t>. </a:t>
            </a:r>
            <a:r>
              <a:rPr lang="en-GB" b="1" dirty="0" smtClean="0"/>
              <a:t>Non poor but deprived</a:t>
            </a:r>
            <a:endParaRPr lang="en-GB" b="1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Children’s Society surveys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CCFC3-CC0F-481F-920C-3441B0A3C994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332656"/>
            <a:ext cx="8572560" cy="864096"/>
          </a:xfrm>
        </p:spPr>
        <p:txBody>
          <a:bodyPr>
            <a:normAutofit fontScale="90000"/>
          </a:bodyPr>
          <a:lstStyle/>
          <a:p>
            <a:r>
              <a:rPr lang="en-GB" sz="2700" dirty="0" smtClean="0"/>
              <a:t>Child subjective well-being varies more by child deprivation than parental income </a:t>
            </a:r>
            <a:r>
              <a:rPr lang="en-GB" i="1" dirty="0" smtClean="0"/>
              <a:t/>
            </a:r>
            <a:br>
              <a:rPr lang="en-GB" i="1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CCFC3-CC0F-481F-920C-3441B0A3C994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748" y="1556792"/>
            <a:ext cx="8149692" cy="490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OECD </a:t>
            </a:r>
            <a:r>
              <a:rPr lang="en-GB" i="1" smtClean="0"/>
              <a:t>Doing Better for Children </a:t>
            </a:r>
            <a:r>
              <a:rPr lang="en-GB" smtClean="0"/>
              <a:t>(2009)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1214438"/>
            <a:ext cx="621982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>
            <a:off x="179512" y="31409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Child income poverty and child well-being</a:t>
            </a:r>
            <a:endParaRPr lang="en-GB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7128792" cy="485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Subjective well-being in the Pacific Rim</a:t>
            </a:r>
            <a:endParaRPr lang="en-GB" dirty="0"/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017" y="1628799"/>
            <a:ext cx="8032399" cy="458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>
                <a:hlinkClick r:id="rId2"/>
              </a:rPr>
              <a:t>jonathan.bradshaw@york.ac.uk</a:t>
            </a:r>
            <a:endParaRPr lang="en-GB" sz="3600" dirty="0" smtClean="0"/>
          </a:p>
          <a:p>
            <a:r>
              <a:rPr lang="en-GB" sz="3600" dirty="0" smtClean="0"/>
              <a:t>http://www-users.york.ac.uk/~jrb1/</a:t>
            </a:r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End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CCFC3-CC0F-481F-920C-3441B0A3C994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Measurement of child poverty in the </a:t>
            </a:r>
          </a:p>
          <a:p>
            <a:pPr lvl="1"/>
            <a:r>
              <a:rPr lang="en-GB" dirty="0" smtClean="0"/>
              <a:t>UK</a:t>
            </a:r>
          </a:p>
          <a:p>
            <a:pPr lvl="1"/>
            <a:r>
              <a:rPr lang="en-GB" dirty="0" smtClean="0"/>
              <a:t>EU (and OECD)</a:t>
            </a:r>
          </a:p>
          <a:p>
            <a:r>
              <a:rPr lang="en-GB" dirty="0" smtClean="0"/>
              <a:t>Shift from income to deprivation</a:t>
            </a:r>
          </a:p>
          <a:p>
            <a:pPr lvl="1"/>
            <a:r>
              <a:rPr lang="en-GB" dirty="0" smtClean="0"/>
              <a:t>PSE surveys</a:t>
            </a:r>
          </a:p>
          <a:p>
            <a:pPr lvl="1"/>
            <a:r>
              <a:rPr lang="en-GB" dirty="0" smtClean="0"/>
              <a:t>EU SILC</a:t>
            </a:r>
          </a:p>
          <a:p>
            <a:r>
              <a:rPr lang="en-GB" dirty="0" smtClean="0"/>
              <a:t>Shift from poverty to material well-being</a:t>
            </a:r>
          </a:p>
          <a:p>
            <a:r>
              <a:rPr lang="en-GB" dirty="0" smtClean="0"/>
              <a:t>Asking </a:t>
            </a:r>
            <a:r>
              <a:rPr lang="en-GB" dirty="0" smtClean="0"/>
              <a:t>children</a:t>
            </a:r>
          </a:p>
          <a:p>
            <a:r>
              <a:rPr lang="en-GB" dirty="0" smtClean="0"/>
              <a:t>Well-being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/>
              <a:t>Relative low income = </a:t>
            </a:r>
            <a:r>
              <a:rPr lang="en-GB" sz="2000" dirty="0" err="1" smtClean="0"/>
              <a:t>Equivalised</a:t>
            </a:r>
            <a:r>
              <a:rPr lang="en-GB" sz="2000" dirty="0" smtClean="0"/>
              <a:t> net household income less than 60% median</a:t>
            </a:r>
          </a:p>
          <a:p>
            <a:pPr lvl="1"/>
            <a:r>
              <a:rPr lang="en-GB" sz="2000" dirty="0" smtClean="0"/>
              <a:t>2020 target: &lt;10% of children</a:t>
            </a:r>
          </a:p>
          <a:p>
            <a:r>
              <a:rPr lang="en-GB" sz="2000" dirty="0" smtClean="0"/>
              <a:t>Combined low income and material deprivation = Material deprivation &gt;20% and </a:t>
            </a:r>
            <a:r>
              <a:rPr lang="en-GB" sz="2000" dirty="0" err="1" smtClean="0"/>
              <a:t>equivalised</a:t>
            </a:r>
            <a:r>
              <a:rPr lang="en-GB" sz="2000" dirty="0" smtClean="0"/>
              <a:t> net household income less than 70% median</a:t>
            </a:r>
          </a:p>
          <a:p>
            <a:pPr lvl="1"/>
            <a:r>
              <a:rPr lang="en-GB" sz="2000" dirty="0" smtClean="0"/>
              <a:t>2020 target: &lt;5% of children</a:t>
            </a:r>
            <a:endParaRPr lang="en-GB" sz="2000" dirty="0"/>
          </a:p>
          <a:p>
            <a:r>
              <a:rPr lang="en-GB" sz="2000" dirty="0" smtClean="0"/>
              <a:t>‘Absolute’ low income= </a:t>
            </a:r>
            <a:r>
              <a:rPr lang="en-GB" sz="2000" dirty="0" err="1" smtClean="0"/>
              <a:t>Equivalised</a:t>
            </a:r>
            <a:r>
              <a:rPr lang="en-GB" sz="2000" dirty="0" smtClean="0"/>
              <a:t> net household income falling below 60% of the ‘adjusted base amount’</a:t>
            </a:r>
          </a:p>
          <a:p>
            <a:pPr lvl="1"/>
            <a:r>
              <a:rPr lang="en-GB" sz="2000" dirty="0" smtClean="0"/>
              <a:t>2020 target: &lt;5% of children</a:t>
            </a:r>
            <a:endParaRPr lang="en-GB" sz="2000" dirty="0"/>
          </a:p>
          <a:p>
            <a:r>
              <a:rPr lang="en-GB" sz="2000" dirty="0" smtClean="0"/>
              <a:t>Persistent poverty= </a:t>
            </a:r>
            <a:r>
              <a:rPr lang="en-GB" sz="2000" dirty="0" err="1" smtClean="0"/>
              <a:t>Equivalised</a:t>
            </a:r>
            <a:r>
              <a:rPr lang="en-GB" sz="2000" dirty="0" smtClean="0"/>
              <a:t> net household income less than 60% of median for 3 years prior to current year</a:t>
            </a:r>
          </a:p>
          <a:p>
            <a:pPr marL="993775" lvl="2" indent="-542925">
              <a:buClr>
                <a:srgbClr val="002B5C"/>
              </a:buClr>
              <a:buFont typeface="Wingdings" pitchFamily="2" charset="2"/>
              <a:buChar char=""/>
            </a:pPr>
            <a:r>
              <a:rPr lang="en-GB" dirty="0" smtClean="0"/>
              <a:t>2020 target: not yet set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(Official) Child Poverty measurement in the UK 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Sources: </a:t>
            </a:r>
          </a:p>
          <a:p>
            <a:pPr lvl="1"/>
            <a:r>
              <a:rPr lang="en-GB" dirty="0" smtClean="0"/>
              <a:t>OECD </a:t>
            </a:r>
            <a:r>
              <a:rPr lang="en-GB" i="1" dirty="0" smtClean="0"/>
              <a:t>Growing unequal  - </a:t>
            </a:r>
            <a:r>
              <a:rPr lang="en-GB" dirty="0" smtClean="0"/>
              <a:t>every five </a:t>
            </a:r>
            <a:r>
              <a:rPr lang="en-GB" dirty="0" smtClean="0"/>
              <a:t>years (sooner)</a:t>
            </a:r>
            <a:endParaRPr lang="en-GB" dirty="0" smtClean="0"/>
          </a:p>
          <a:p>
            <a:pPr lvl="1"/>
            <a:r>
              <a:rPr lang="en-GB" dirty="0" smtClean="0"/>
              <a:t>Luxembourg Income Study - every five years</a:t>
            </a:r>
          </a:p>
          <a:p>
            <a:pPr lvl="1"/>
            <a:r>
              <a:rPr lang="en-GB" dirty="0" smtClean="0"/>
              <a:t>EU SILC now annually</a:t>
            </a:r>
          </a:p>
          <a:p>
            <a:r>
              <a:rPr lang="en-GB" dirty="0" smtClean="0"/>
              <a:t>EU social inclusion indicators from SILC – child poverty key focus</a:t>
            </a:r>
          </a:p>
          <a:p>
            <a:pPr lvl="1"/>
            <a:r>
              <a:rPr lang="en-GB" dirty="0" smtClean="0"/>
              <a:t>At risk of poverty rate&lt;40,50,60,70% of national median</a:t>
            </a:r>
          </a:p>
          <a:p>
            <a:pPr lvl="1"/>
            <a:r>
              <a:rPr lang="en-GB" dirty="0" smtClean="0"/>
              <a:t>At risk of poverty gap 60%</a:t>
            </a:r>
          </a:p>
          <a:p>
            <a:pPr lvl="1"/>
            <a:r>
              <a:rPr lang="en-GB" dirty="0" smtClean="0"/>
              <a:t>&lt;60% anchored</a:t>
            </a:r>
          </a:p>
          <a:p>
            <a:pPr lvl="1"/>
            <a:r>
              <a:rPr lang="en-GB" dirty="0" smtClean="0"/>
              <a:t>Lacking 3+ (out of 9) deprivation items</a:t>
            </a:r>
          </a:p>
          <a:p>
            <a:pPr lvl="1"/>
            <a:r>
              <a:rPr lang="en-GB" dirty="0" smtClean="0"/>
              <a:t>Persistent – to be developed</a:t>
            </a:r>
          </a:p>
          <a:p>
            <a:pPr lvl="1"/>
            <a:r>
              <a:rPr lang="en-GB" dirty="0" smtClean="0"/>
              <a:t>Now 2020 target =&lt;60% median </a:t>
            </a:r>
            <a:r>
              <a:rPr lang="en-GB" u="sng" dirty="0" smtClean="0"/>
              <a:t>or</a:t>
            </a:r>
            <a:r>
              <a:rPr lang="en-GB" dirty="0" smtClean="0"/>
              <a:t> lacking 4+ deprivation items </a:t>
            </a:r>
            <a:r>
              <a:rPr lang="en-GB" u="sng" dirty="0" smtClean="0"/>
              <a:t>or</a:t>
            </a:r>
            <a:r>
              <a:rPr lang="en-GB" dirty="0" smtClean="0"/>
              <a:t> workless</a:t>
            </a:r>
            <a:endParaRPr lang="en-GB" u="sng" dirty="0" smtClean="0"/>
          </a:p>
          <a:p>
            <a:r>
              <a:rPr lang="en-GB" dirty="0" smtClean="0"/>
              <a:t>SILC 2009 includes special module on child poverty/well-being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Child Poverty in the EU and rich nations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Child poverty rates in the OECD (&lt;50% median) circa </a:t>
            </a:r>
            <a:r>
              <a:rPr lang="en-GB" sz="2400" dirty="0" smtClean="0"/>
              <a:t>2008 –UNICEF </a:t>
            </a:r>
            <a:r>
              <a:rPr lang="en-GB" sz="2400" dirty="0" err="1" smtClean="0"/>
              <a:t>Innocenti</a:t>
            </a:r>
            <a:r>
              <a:rPr lang="en-GB" sz="2400" dirty="0" smtClean="0"/>
              <a:t> Report Card 10</a:t>
            </a:r>
            <a:endParaRPr lang="en-GB" sz="2400" dirty="0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4033" name="Object 1"/>
          <p:cNvGraphicFramePr>
            <a:graphicFrameLocks noChangeAspect="1"/>
          </p:cNvGraphicFramePr>
          <p:nvPr/>
        </p:nvGraphicFramePr>
        <p:xfrm>
          <a:off x="1961410" y="908720"/>
          <a:ext cx="4901353" cy="5760639"/>
        </p:xfrm>
        <a:graphic>
          <a:graphicData uri="http://schemas.openxmlformats.org/presentationml/2006/ole">
            <p:oleObj spid="_x0000_s44033" name="Worksheet" r:id="rId3" imgW="4572000" imgH="6829357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Child poverty gaps in OECD circa 2008</a:t>
            </a:r>
            <a:endParaRPr lang="en-GB" dirty="0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4273" name="Object 1"/>
          <p:cNvGraphicFramePr>
            <a:graphicFrameLocks noChangeAspect="1"/>
          </p:cNvGraphicFramePr>
          <p:nvPr/>
        </p:nvGraphicFramePr>
        <p:xfrm>
          <a:off x="2281238" y="1124743"/>
          <a:ext cx="4581525" cy="5533231"/>
        </p:xfrm>
        <a:graphic>
          <a:graphicData uri="http://schemas.openxmlformats.org/presentationml/2006/ole">
            <p:oleObj spid="_x0000_s54273" name="Worksheet" r:id="rId3" imgW="4572000" imgH="6448357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Child poverty rates circa 2008</a:t>
            </a:r>
            <a:endParaRPr lang="en-GB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63688" y="692696"/>
          <a:ext cx="4824536" cy="5947428"/>
        </p:xfrm>
        <a:graphic>
          <a:graphicData uri="http://schemas.openxmlformats.org/drawingml/2006/table">
            <a:tbl>
              <a:tblPr/>
              <a:tblGrid>
                <a:gridCol w="645216"/>
                <a:gridCol w="1502760"/>
                <a:gridCol w="891937"/>
                <a:gridCol w="891937"/>
                <a:gridCol w="892686"/>
              </a:tblGrid>
              <a:tr h="323514">
                <a:tc>
                  <a:txBody>
                    <a:bodyPr/>
                    <a:lstStyle/>
                    <a:p>
                      <a:endParaRPr lang="en-GB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Poverty Line at 50 per cent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Poverty Line at 40 per cent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Poverty Line at 60 per cent 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Iceland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4.7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1.9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10.1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1545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Finland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5.3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1.5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11.9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1545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Cyprus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6.1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1.8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12.1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1545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Netherlands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6.1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2.9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15.4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1545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Norway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6.1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3.1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11.3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1545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Slovenia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6.3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2.9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11.1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1545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Denmark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6.5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3.6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11.4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1545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Sweden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7.3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3.7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12.7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1545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Austria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7.3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3.2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13.6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1545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Czech Republic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7.4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3.8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13.0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1545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Switzerland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8.1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3.2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17.9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</a:tr>
              <a:tr h="1545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Ireland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8.4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3.5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18.9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</a:tr>
              <a:tr h="1545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Germany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8.5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4.6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14.9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1545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France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8.8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3.7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16.8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</a:tr>
              <a:tr h="1545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Malta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8.9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2.9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20.3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</a:tr>
              <a:tr h="1545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Belgium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10.2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4.1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16.6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</a:tr>
              <a:tr h="1545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Hungary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10.3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3.0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20.6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</a:tr>
              <a:tr h="1545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Australia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10.9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4.3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17.6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</a:tr>
              <a:tr h="1545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Slovakia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11.2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6.6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17.0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</a:tr>
              <a:tr h="1545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New Zealand</a:t>
                      </a:r>
                      <a:endParaRPr lang="en-GB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11.7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19.4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</a:tr>
              <a:tr h="1545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Estonia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11.9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6.1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20.6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</a:tr>
              <a:tr h="1545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United Kingdom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12.1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5.6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20.8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</a:tr>
              <a:tr h="1545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Luxembourg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12.3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4.2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22.4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545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Canada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13.3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7.3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21.9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</a:tr>
              <a:tr h="1545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Poland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14.5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7.5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22.9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545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Portugal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14.7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9.6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22.7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545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Japan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14.9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9.6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20.5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</a:tr>
              <a:tr h="1545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Lithuania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15.4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8.8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24.3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545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Italy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15.9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9.7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24.2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545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Greece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16.0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8.1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23.5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545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Spain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17.1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11.5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23.6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545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Bulgaria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17.8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12.2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24.4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545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Latvia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18.8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12.8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25.0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545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USA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23.1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16.6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31.1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545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Romania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25.5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17.8</a:t>
                      </a:r>
                      <a:endParaRPr lang="en-GB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32.3</a:t>
                      </a:r>
                      <a:endParaRPr lang="en-GB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77" marR="382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Child poverty higher than pensioner poverty in most countries (but not Japan)</a:t>
            </a:r>
            <a:endParaRPr lang="en-GB" dirty="0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6321" name="Object 1"/>
          <p:cNvGraphicFramePr>
            <a:graphicFrameLocks noChangeAspect="1"/>
          </p:cNvGraphicFramePr>
          <p:nvPr/>
        </p:nvGraphicFramePr>
        <p:xfrm>
          <a:off x="601806" y="1495424"/>
          <a:ext cx="7786618" cy="5225400"/>
        </p:xfrm>
        <a:graphic>
          <a:graphicData uri="http://schemas.openxmlformats.org/presentationml/2006/ole">
            <p:oleObj spid="_x0000_s56321" name="Worksheet" r:id="rId3" imgW="5638800" imgH="2552700" progId="Excel.Sheet.12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Custom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002060"/>
      </a:folHlink>
    </a:clrScheme>
    <a:fontScheme name="SPR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131</TotalTime>
  <Words>1453</Words>
  <Application>Microsoft Office PowerPoint</Application>
  <PresentationFormat>On-screen Show (4:3)</PresentationFormat>
  <Paragraphs>356</Paragraphs>
  <Slides>26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Theme2</vt:lpstr>
      <vt:lpstr>Worksheet</vt:lpstr>
      <vt:lpstr>Child Poverty and Social Exclusion Jonathan Bradshaw</vt:lpstr>
      <vt:lpstr>State of child poverty is not good</vt:lpstr>
      <vt:lpstr>Outline</vt:lpstr>
      <vt:lpstr>(Official) Child Poverty measurement in the UK </vt:lpstr>
      <vt:lpstr>Child Poverty in the EU and rich nations</vt:lpstr>
      <vt:lpstr>Child poverty rates in the OECD (&lt;50% median) circa 2008 –UNICEF Innocenti Report Card 10</vt:lpstr>
      <vt:lpstr>Child poverty gaps in OECD circa 2008</vt:lpstr>
      <vt:lpstr>Child poverty rates circa 2008</vt:lpstr>
      <vt:lpstr>Child poverty higher than pensioner poverty in most countries (but not Japan)</vt:lpstr>
      <vt:lpstr>Child poverty much higher in lone parent families especially in Japan</vt:lpstr>
      <vt:lpstr>Transfers reduce child poverty but not by much in Japan</vt:lpstr>
      <vt:lpstr>Problems with relative income poverty measure</vt:lpstr>
      <vt:lpstr>From income to deprivation</vt:lpstr>
      <vt:lpstr>Items: PSE 2011</vt:lpstr>
      <vt:lpstr>Items: PSE 2011</vt:lpstr>
      <vt:lpstr>SILC 2009 child deprivation indicators. Items dropped for UNICEF index</vt:lpstr>
      <vt:lpstr>% children lacking deprivation items</vt:lpstr>
      <vt:lpstr>% Children poor and deprived</vt:lpstr>
      <vt:lpstr>Two developments</vt:lpstr>
      <vt:lpstr>Child deprivation measure</vt:lpstr>
      <vt:lpstr>Children’s Society surveys</vt:lpstr>
      <vt:lpstr>Child subjective well-being varies more by child deprivation than parental income  </vt:lpstr>
      <vt:lpstr>OECD Doing Better for Children (2009)</vt:lpstr>
      <vt:lpstr>Child income poverty and child well-being</vt:lpstr>
      <vt:lpstr>Subjective well-being in the Pacific Rim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Child Poverty  Jonathan Bradshaw and Gill Main </dc:title>
  <cp:lastModifiedBy>jrb1</cp:lastModifiedBy>
  <cp:revision>15</cp:revision>
  <dcterms:modified xsi:type="dcterms:W3CDTF">2012-01-03T15:08:56Z</dcterms:modified>
</cp:coreProperties>
</file>